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310" r:id="rId4"/>
    <p:sldId id="313" r:id="rId5"/>
    <p:sldId id="312" r:id="rId6"/>
    <p:sldId id="280" r:id="rId7"/>
    <p:sldId id="314" r:id="rId8"/>
    <p:sldId id="315" r:id="rId9"/>
    <p:sldId id="317" r:id="rId10"/>
    <p:sldId id="318" r:id="rId11"/>
    <p:sldId id="343" r:id="rId12"/>
    <p:sldId id="340" r:id="rId13"/>
    <p:sldId id="279" r:id="rId14"/>
    <p:sldId id="292" r:id="rId15"/>
    <p:sldId id="308" r:id="rId16"/>
    <p:sldId id="309" r:id="rId17"/>
    <p:sldId id="272" r:id="rId18"/>
    <p:sldId id="327" r:id="rId19"/>
    <p:sldId id="301" r:id="rId20"/>
    <p:sldId id="335" r:id="rId21"/>
    <p:sldId id="269" r:id="rId22"/>
    <p:sldId id="334" r:id="rId23"/>
    <p:sldId id="346" r:id="rId24"/>
    <p:sldId id="319" r:id="rId25"/>
    <p:sldId id="273" r:id="rId26"/>
    <p:sldId id="347" r:id="rId27"/>
    <p:sldId id="323" r:id="rId28"/>
    <p:sldId id="296" r:id="rId29"/>
    <p:sldId id="332" r:id="rId30"/>
    <p:sldId id="316" r:id="rId31"/>
    <p:sldId id="276" r:id="rId32"/>
    <p:sldId id="281" r:id="rId33"/>
    <p:sldId id="297" r:id="rId34"/>
    <p:sldId id="267" r:id="rId35"/>
    <p:sldId id="266" r:id="rId36"/>
    <p:sldId id="305" r:id="rId37"/>
    <p:sldId id="283" r:id="rId38"/>
    <p:sldId id="275" r:id="rId39"/>
    <p:sldId id="268" r:id="rId40"/>
    <p:sldId id="325" r:id="rId41"/>
    <p:sldId id="324" r:id="rId42"/>
    <p:sldId id="337" r:id="rId43"/>
    <p:sldId id="320" r:id="rId44"/>
    <p:sldId id="338" r:id="rId45"/>
    <p:sldId id="331" r:id="rId46"/>
    <p:sldId id="342" r:id="rId47"/>
    <p:sldId id="345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8C80"/>
    <a:srgbClr val="A5A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7237" autoAdjust="0"/>
    <p:restoredTop sz="94660"/>
  </p:normalViewPr>
  <p:slideViewPr>
    <p:cSldViewPr>
      <p:cViewPr varScale="1">
        <p:scale>
          <a:sx n="102" d="100"/>
          <a:sy n="102" d="100"/>
        </p:scale>
        <p:origin x="70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5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" y="1700808"/>
            <a:ext cx="7772400" cy="2691730"/>
          </a:xfrm>
        </p:spPr>
        <p:txBody>
          <a:bodyPr>
            <a:noAutofit/>
          </a:bodyPr>
          <a:lstStyle/>
          <a:p>
            <a:r>
              <a:rPr lang="ru-RU" sz="6600" i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Великое посольство Петра </a:t>
            </a:r>
            <a:r>
              <a:rPr lang="el-GR" sz="6600" i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Ι</a:t>
            </a:r>
            <a:r>
              <a:rPr lang="ru-RU" sz="6600" i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6600" i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6600" i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(1697-1698 гг.)</a:t>
            </a:r>
            <a:endParaRPr lang="ru-RU" sz="6600" i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s://presentacii.ru/documents_2/0217012dd91b3af9e8c7eb6ddb169975/img4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5786" t="22865" r="47934" b="15427"/>
          <a:stretch>
            <a:fillRect/>
          </a:stretch>
        </p:blipFill>
        <p:spPr bwMode="auto">
          <a:xfrm>
            <a:off x="500034" y="428604"/>
            <a:ext cx="4000528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7158" y="4653136"/>
            <a:ext cx="4286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Портрет написан с натуры учеником Рембрандта сэром Готфридом </a:t>
            </a:r>
            <a:r>
              <a:rPr lang="ru-RU" sz="2000" dirty="0" err="1" smtClean="0"/>
              <a:t>Кнеллером</a:t>
            </a:r>
            <a:r>
              <a:rPr lang="ru-RU" sz="2000" dirty="0" smtClean="0"/>
              <a:t> 9 сентября 1697г. Во время пребывания Петра</a:t>
            </a:r>
            <a:r>
              <a:rPr lang="el-GR" sz="2000" dirty="0" smtClean="0"/>
              <a:t>Ι</a:t>
            </a:r>
            <a:r>
              <a:rPr lang="ru-RU" sz="2000" dirty="0" smtClean="0"/>
              <a:t> в Утрехте в гостях у Вильгельма </a:t>
            </a:r>
            <a:r>
              <a:rPr lang="el-GR" sz="2000" dirty="0" smtClean="0"/>
              <a:t>ΙΙΙ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786314" y="642894"/>
            <a:ext cx="3971924" cy="621510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     </a:t>
            </a:r>
            <a:r>
              <a:rPr lang="ru-RU" dirty="0" smtClean="0"/>
              <a:t>Перед отъездом Пётр приказал выгравировать на своей печати надпись: </a:t>
            </a:r>
            <a:r>
              <a:rPr lang="ru-RU" i="1" dirty="0" smtClean="0">
                <a:solidFill>
                  <a:srgbClr val="C00000"/>
                </a:solidFill>
              </a:rPr>
              <a:t>«Аз </a:t>
            </a:r>
            <a:r>
              <a:rPr lang="ru-RU" i="1" dirty="0" err="1" smtClean="0">
                <a:solidFill>
                  <a:srgbClr val="C00000"/>
                </a:solidFill>
              </a:rPr>
              <a:t>бо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есмь</a:t>
            </a:r>
            <a:r>
              <a:rPr lang="ru-RU" i="1" dirty="0" smtClean="0">
                <a:solidFill>
                  <a:srgbClr val="C00000"/>
                </a:solidFill>
              </a:rPr>
              <a:t> в чину учимых и учащих мя требую» - « Я – ученик, и еду искать учителей».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6056" y="620688"/>
            <a:ext cx="3471858" cy="5840435"/>
          </a:xfrm>
        </p:spPr>
        <p:txBody>
          <a:bodyPr>
            <a:normAutofit fontScale="92500" lnSpcReduction="10000"/>
          </a:bodyPr>
          <a:lstStyle/>
          <a:p>
            <a:pPr fontAlgn="base">
              <a:buNone/>
            </a:pPr>
            <a:r>
              <a:rPr lang="ru-RU" dirty="0" smtClean="0"/>
              <a:t>    </a:t>
            </a:r>
            <a:r>
              <a:rPr lang="ru-RU" sz="3500" dirty="0" smtClean="0"/>
              <a:t>В Кенигсберг Петр прибыл 7 мая после пятидневного морского путешествия на корабле «Святой Георгий». Там он был радушно принят курфюрстом Фридрихом III.</a:t>
            </a:r>
            <a:endParaRPr lang="ru-RU" sz="3500" dirty="0"/>
          </a:p>
        </p:txBody>
      </p:sp>
      <p:pic>
        <p:nvPicPr>
          <p:cNvPr id="3074" name="Picture 2" descr="https://upload.wikimedia.org/wikipedia/commons/5/50/Frederick_I_of_Prussia_%28cropped%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2919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71876"/>
            <a:ext cx="8429684" cy="3714776"/>
          </a:xfrm>
        </p:spPr>
        <p:txBody>
          <a:bodyPr>
            <a:normAutofit fontScale="40000" lnSpcReduction="20000"/>
          </a:bodyPr>
          <a:lstStyle/>
          <a:p>
            <a:pPr marL="0" indent="536575" algn="just" fontAlgn="base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dirty="0" smtClean="0"/>
              <a:t>Следовавшее сухопутным путем посольство отставало от Петра, поэтому в </a:t>
            </a:r>
            <a:r>
              <a:rPr lang="ru-RU" sz="6000" dirty="0" err="1" smtClean="0"/>
              <a:t>Пиллау</a:t>
            </a:r>
            <a:r>
              <a:rPr lang="ru-RU" sz="6000" dirty="0" smtClean="0"/>
              <a:t> (ныне Балтийск), чтобы не терять времени, царь стал учиться артиллерии у прусского подполковника </a:t>
            </a:r>
            <a:r>
              <a:rPr lang="ru-RU" sz="6000" dirty="0" err="1" smtClean="0"/>
              <a:t>Штейтнера</a:t>
            </a:r>
            <a:r>
              <a:rPr lang="ru-RU" sz="6000" dirty="0" smtClean="0"/>
              <a:t> фон </a:t>
            </a:r>
            <a:r>
              <a:rPr lang="ru-RU" sz="6000" dirty="0" err="1" smtClean="0"/>
              <a:t>Штернфельда</a:t>
            </a:r>
            <a:r>
              <a:rPr lang="ru-RU" sz="6000" dirty="0" smtClean="0"/>
              <a:t>. Учитель выдал ему аттестат, в котором свидетельствовал, что «</a:t>
            </a:r>
            <a:r>
              <a:rPr lang="ru-RU" sz="6000" i="1" dirty="0" err="1" smtClean="0"/>
              <a:t>господинъ</a:t>
            </a:r>
            <a:r>
              <a:rPr lang="ru-RU" sz="6000" i="1" dirty="0" smtClean="0"/>
              <a:t> </a:t>
            </a:r>
            <a:r>
              <a:rPr lang="ru-RU" sz="6000" i="1" dirty="0" err="1" smtClean="0"/>
              <a:t>Петръ</a:t>
            </a:r>
            <a:r>
              <a:rPr lang="ru-RU" sz="6000" i="1" dirty="0" smtClean="0"/>
              <a:t> </a:t>
            </a:r>
            <a:r>
              <a:rPr lang="ru-RU" sz="6000" i="1" dirty="0" err="1" smtClean="0"/>
              <a:t>Михайловъ</a:t>
            </a:r>
            <a:r>
              <a:rPr lang="ru-RU" sz="6000" i="1" dirty="0" smtClean="0"/>
              <a:t> </a:t>
            </a:r>
            <a:r>
              <a:rPr lang="ru-RU" sz="6000" i="1" dirty="0" err="1" smtClean="0"/>
              <a:t>вездѣ</a:t>
            </a:r>
            <a:r>
              <a:rPr lang="ru-RU" sz="6000" i="1" dirty="0" smtClean="0"/>
              <a:t> за </a:t>
            </a:r>
            <a:r>
              <a:rPr lang="ru-RU" sz="6000" i="1" dirty="0" err="1" smtClean="0"/>
              <a:t>исправнаго</a:t>
            </a:r>
            <a:r>
              <a:rPr lang="ru-RU" sz="6000" i="1" dirty="0" smtClean="0"/>
              <a:t>, </a:t>
            </a:r>
            <a:r>
              <a:rPr lang="ru-RU" sz="6000" i="1" dirty="0" err="1" smtClean="0"/>
              <a:t>осторожнаго</a:t>
            </a:r>
            <a:r>
              <a:rPr lang="ru-RU" sz="6000" i="1" dirty="0" smtClean="0"/>
              <a:t>, </a:t>
            </a:r>
            <a:r>
              <a:rPr lang="ru-RU" sz="6000" i="1" dirty="0" err="1" smtClean="0"/>
              <a:t>благоискуснаго</a:t>
            </a:r>
            <a:r>
              <a:rPr lang="ru-RU" sz="6000" i="1" dirty="0" smtClean="0"/>
              <a:t>, </a:t>
            </a:r>
            <a:r>
              <a:rPr lang="ru-RU" sz="6000" i="1" dirty="0" err="1" smtClean="0"/>
              <a:t>мужественнаго</a:t>
            </a:r>
            <a:r>
              <a:rPr lang="ru-RU" sz="6000" i="1" dirty="0" smtClean="0"/>
              <a:t> и </a:t>
            </a:r>
            <a:r>
              <a:rPr lang="ru-RU" sz="6000" i="1" dirty="0" err="1" smtClean="0"/>
              <a:t>безстрашнаго</a:t>
            </a:r>
            <a:r>
              <a:rPr lang="ru-RU" sz="6000" i="1" dirty="0" smtClean="0"/>
              <a:t> </a:t>
            </a:r>
            <a:r>
              <a:rPr lang="ru-RU" sz="6000" i="1" dirty="0" err="1" smtClean="0"/>
              <a:t>огнестрѣльнаго</a:t>
            </a:r>
            <a:r>
              <a:rPr lang="ru-RU" sz="6000" i="1" dirty="0" smtClean="0"/>
              <a:t> мастера и художника </a:t>
            </a:r>
            <a:r>
              <a:rPr lang="ru-RU" sz="6000" i="1" dirty="0" err="1" smtClean="0"/>
              <a:t>признаваемъ</a:t>
            </a:r>
            <a:r>
              <a:rPr lang="ru-RU" sz="6000" i="1" dirty="0" smtClean="0"/>
              <a:t> и </a:t>
            </a:r>
            <a:r>
              <a:rPr lang="ru-RU" sz="6000" i="1" dirty="0" err="1" smtClean="0"/>
              <a:t>почитаемъ</a:t>
            </a:r>
            <a:r>
              <a:rPr lang="ru-RU" sz="6000" i="1" dirty="0" smtClean="0"/>
              <a:t> быть </a:t>
            </a:r>
            <a:r>
              <a:rPr lang="ru-RU" sz="6000" i="1" dirty="0" err="1" smtClean="0"/>
              <a:t>можетъ</a:t>
            </a:r>
            <a:r>
              <a:rPr lang="ru-RU" sz="6000" dirty="0" smtClean="0"/>
              <a:t>».</a:t>
            </a:r>
            <a:endParaRPr lang="ru-RU" sz="6000" dirty="0"/>
          </a:p>
        </p:txBody>
      </p:sp>
      <p:pic>
        <p:nvPicPr>
          <p:cNvPr id="3076" name="Picture 4" descr="https://avatars.mds.yandex.net/get-pdb/1949895/17f2e414-2f50-483b-95d0-a0688436f756/s1200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lum contrast="10000"/>
          </a:blip>
          <a:srcRect/>
          <a:stretch>
            <a:fillRect/>
          </a:stretch>
        </p:blipFill>
        <p:spPr bwMode="auto">
          <a:xfrm>
            <a:off x="1643042" y="310800"/>
            <a:ext cx="5786478" cy="3463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http://aria-art.ru/0/P/Pjotr%20I/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8286808" cy="681743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2097444" y="0"/>
            <a:ext cx="4949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Посольство в Голландии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714356"/>
            <a:ext cx="8286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Здесь было о чем договариваться, России требовалась поддержка в создании </a:t>
            </a:r>
            <a:r>
              <a:rPr lang="ru-RU" sz="2800" b="1" dirty="0" err="1" smtClean="0"/>
              <a:t>антитурецкой</a:t>
            </a:r>
            <a:r>
              <a:rPr lang="ru-RU" sz="2800" b="1" dirty="0" smtClean="0"/>
              <a:t> коалиции. 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https://antiquebooks.ru/pic/1/437/105377_8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r="847"/>
          <a:stretch>
            <a:fillRect/>
          </a:stretch>
        </p:blipFill>
        <p:spPr bwMode="auto">
          <a:xfrm>
            <a:off x="714348" y="175226"/>
            <a:ext cx="7929618" cy="64833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57158" y="1142984"/>
            <a:ext cx="8143932" cy="4525963"/>
          </a:xfrm>
        </p:spPr>
        <p:txBody>
          <a:bodyPr>
            <a:normAutofit/>
          </a:bodyPr>
          <a:lstStyle/>
          <a:p>
            <a:pPr marL="0" indent="536575" algn="just">
              <a:buNone/>
            </a:pPr>
            <a:r>
              <a:rPr lang="ru-RU" sz="3600" dirty="0" smtClean="0"/>
              <a:t>   25 сентября 1697 г. Генеральные Штаты Республики Соединённых Провинций организовали в Гааге торжественный приём в честь русского Великого посольства.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0" y="4857760"/>
            <a:ext cx="8786842" cy="145412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200" dirty="0" smtClean="0"/>
              <a:t>      Приём в честь Великого посольства в Генеральных штатах Нидерландов </a:t>
            </a:r>
          </a:p>
          <a:p>
            <a:pPr algn="ctr">
              <a:buNone/>
            </a:pPr>
            <a:r>
              <a:rPr lang="ru-RU" sz="3200" dirty="0" smtClean="0"/>
              <a:t>25 сентября 1697г.</a:t>
            </a:r>
            <a:endParaRPr lang="ru-RU" sz="3200" dirty="0"/>
          </a:p>
        </p:txBody>
      </p:sp>
      <p:pic>
        <p:nvPicPr>
          <p:cNvPr id="5" name="Picture 2" descr="https://cf.ppt-online.org/files2/slide/f/F0fuwtmUxIoS9KCZYeO7EXiAV2NhlWDkBjyJT8/slide-23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lum contrast="10000"/>
          </a:blip>
          <a:srcRect t="11458" r="20416" b="38542"/>
          <a:stretch>
            <a:fillRect/>
          </a:stretch>
        </p:blipFill>
        <p:spPr bwMode="auto">
          <a:xfrm>
            <a:off x="0" y="285728"/>
            <a:ext cx="9144000" cy="4303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8" name="Picture 2" descr="http://dynamic-of-civilizations.ru/images/mag/2/2_Peter_in_Vienna2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10000"/>
          </a:blip>
          <a:srcRect/>
          <a:stretch>
            <a:fillRect/>
          </a:stretch>
        </p:blipFill>
        <p:spPr bwMode="auto">
          <a:xfrm>
            <a:off x="214283" y="-5204"/>
            <a:ext cx="5214974" cy="6818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643541" y="1124744"/>
            <a:ext cx="32861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dirty="0" smtClean="0"/>
              <a:t>Пётр присутствовал на приёме инкогнито. Позже он встретился со статхаудером Нидерландов и королём Англии Вильгельмом </a:t>
            </a:r>
            <a:r>
              <a:rPr lang="el-GR" sz="2800" dirty="0" smtClean="0"/>
              <a:t>ΙΙΙ</a:t>
            </a:r>
            <a:r>
              <a:rPr lang="ru-RU" sz="2800" dirty="0" smtClean="0"/>
              <a:t> Оранским, который пригласил царя в Лондон.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28596" y="285728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sz="2800" dirty="0" smtClean="0"/>
              <a:t>Огромное количество времени царь проводил на верфях – сначала в городе </a:t>
            </a:r>
            <a:r>
              <a:rPr lang="ru-RU" sz="2800" dirty="0" err="1" smtClean="0"/>
              <a:t>Заандаме</a:t>
            </a:r>
            <a:r>
              <a:rPr lang="ru-RU" sz="2800" dirty="0" smtClean="0"/>
              <a:t>, где строили небольшие торговые суда. </a:t>
            </a:r>
            <a:endParaRPr lang="ru-RU" sz="2800" dirty="0"/>
          </a:p>
        </p:txBody>
      </p:sp>
      <p:pic>
        <p:nvPicPr>
          <p:cNvPr id="4" name="Picture 2" descr="https://avatars.mds.yandex.net/get-zen_doc/1222645/pub_5d9f5738c7e50c00af78cc85_5d9f58480a451800b11ea644/scale_1200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20000"/>
          </a:blip>
          <a:srcRect/>
          <a:stretch>
            <a:fillRect/>
          </a:stretch>
        </p:blipFill>
        <p:spPr bwMode="auto">
          <a:xfrm>
            <a:off x="0" y="1643050"/>
            <a:ext cx="9144000" cy="4814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2" name="Picture 4" descr="https://bigenc.ru/media/2016/10/27/1235179691/116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50988"/>
            <a:ext cx="8210567" cy="571038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1472" y="6215082"/>
            <a:ext cx="834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/>
              <a:t>В </a:t>
            </a:r>
            <a:r>
              <a:rPr lang="ru-RU" sz="2400" dirty="0" err="1" smtClean="0"/>
              <a:t>Саардаме</a:t>
            </a:r>
            <a:r>
              <a:rPr lang="ru-RU" sz="2400" dirty="0" smtClean="0"/>
              <a:t> Петр жил в деревянном домике на улице </a:t>
            </a:r>
            <a:r>
              <a:rPr lang="ru-RU" sz="2400" dirty="0" err="1" smtClean="0"/>
              <a:t>Кримп</a:t>
            </a:r>
            <a:r>
              <a:rPr lang="ru-RU" sz="2400" dirty="0" smtClean="0"/>
              <a:t>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s://avatars.mds.yandex.net/get-zen_doc/1626348/pub_5c90b8c193a05800b39d4e96_5c90b8c6fe356d00b5d4278c/scale_1200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-1" y="0"/>
            <a:ext cx="9144001" cy="544068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715016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/>
              <a:t>Сибранд</a:t>
            </a:r>
            <a:r>
              <a:rPr lang="ru-RU" sz="2400" dirty="0" smtClean="0"/>
              <a:t> </a:t>
            </a:r>
            <a:r>
              <a:rPr lang="ru-RU" sz="2400" dirty="0" err="1" smtClean="0"/>
              <a:t>ван</a:t>
            </a:r>
            <a:r>
              <a:rPr lang="ru-RU" sz="2400" dirty="0" smtClean="0"/>
              <a:t> </a:t>
            </a:r>
            <a:r>
              <a:rPr lang="ru-RU" sz="2400" dirty="0" err="1" smtClean="0"/>
              <a:t>Беест</a:t>
            </a:r>
            <a:r>
              <a:rPr lang="ru-RU" sz="2400" dirty="0" smtClean="0"/>
              <a:t> «Приезд посольства </a:t>
            </a:r>
            <a:r>
              <a:rPr lang="ru-RU" sz="2400" smtClean="0"/>
              <a:t>царя Московии на заседание представителей Штатов в Гааге, 4 ноября 1631».</a:t>
            </a:r>
            <a:r>
              <a:rPr lang="ru-RU" sz="2400" dirty="0" smtClean="0"/>
              <a:t> 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https://cf.ppt-online.org/files/slide/s/S4Qo7KN50LzrqpXj9UxJaiCTMwcvH1dA6ygfOP/slide-2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 t="13683" r="66780" b="6789"/>
          <a:stretch>
            <a:fillRect/>
          </a:stretch>
        </p:blipFill>
        <p:spPr bwMode="auto">
          <a:xfrm>
            <a:off x="285719" y="285728"/>
            <a:ext cx="3571901" cy="6572272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071934" y="642918"/>
            <a:ext cx="4614866" cy="548324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В </a:t>
            </a:r>
            <a:r>
              <a:rPr lang="ru-RU" dirty="0" err="1" smtClean="0"/>
              <a:t>Саардаме</a:t>
            </a:r>
            <a:r>
              <a:rPr lang="ru-RU" dirty="0" smtClean="0"/>
              <a:t> он неделю работал простым плотником на верфи, между делом осматривал фабрики, заводы, лесопильни, сукновальни, навещая семьи голландских плотников, уехавших в Москву. Однако красная фризовая куртка и белые холщевые штаны голландского рабочего не укрыли Петра от досадливых разоблачений, и вскоре ему стали не давать прохода любопытные зеваки, собиравшиеся посмотреть на царя-плотника.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s://avatars.mds.yandex.net/get-zen_doc/26916/pub_5c90b8c193a05800b39d4e96_5c90b8c609148900b5c91395/scale_120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CECE2"/>
              </a:clrFrom>
              <a:clrTo>
                <a:srgbClr val="DCECE2">
                  <a:alpha val="0"/>
                </a:srgbClr>
              </a:clrTo>
            </a:clrChange>
            <a:lum bright="-10000" contrast="30000"/>
          </a:blip>
          <a:srcRect/>
          <a:stretch>
            <a:fillRect/>
          </a:stretch>
        </p:blipFill>
        <p:spPr bwMode="auto">
          <a:xfrm>
            <a:off x="0" y="-81644"/>
            <a:ext cx="9144000" cy="693964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1438" y="404664"/>
            <a:ext cx="850112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2800" dirty="0" smtClean="0"/>
              <a:t>Петр, стремясь освоить процесс создания больших кораблей, добился разрешения работать на верфях Голландской Ост-Индской компании в Амстердаме. Ради этого было заложено новое судно – фрегат «Пётр и Павел», и царь смог поучаствовать в процессе строительства с самого начала, получил диплом корабельного плотника. </a:t>
            </a:r>
          </a:p>
          <a:p>
            <a:pPr indent="536575" algn="just"/>
            <a:r>
              <a:rPr lang="ru-RU" sz="2800" dirty="0" smtClean="0"/>
              <a:t>Обучавший его мастер </a:t>
            </a:r>
            <a:r>
              <a:rPr lang="ru-RU" sz="2800" dirty="0" err="1" smtClean="0"/>
              <a:t>Гаррит</a:t>
            </a:r>
            <a:r>
              <a:rPr lang="ru-RU" sz="2800" dirty="0" smtClean="0"/>
              <a:t> </a:t>
            </a:r>
            <a:r>
              <a:rPr lang="ru-RU" sz="2800" dirty="0" err="1" smtClean="0"/>
              <a:t>Клаас</a:t>
            </a:r>
            <a:r>
              <a:rPr lang="ru-RU" sz="2800" dirty="0" smtClean="0"/>
              <a:t> Поль засвидетельствовал: « </a:t>
            </a:r>
            <a:r>
              <a:rPr lang="ru-RU" sz="2800" i="1" dirty="0" smtClean="0"/>
              <a:t>не только что под моим надзором корабельную архитектуру и черчение планов его благородие изучил основательно, но и уразумел эти предметы в такой степени, сколько сами их разумеем</a:t>
            </a:r>
            <a:r>
              <a:rPr lang="ru-RU" sz="2800" dirty="0" smtClean="0"/>
              <a:t>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s://verf-poltava.ru/_files/200000411-59bc95aba6/11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54" t="19040" r="21867" b="13130"/>
          <a:stretch>
            <a:fillRect/>
          </a:stretch>
        </p:blipFill>
        <p:spPr bwMode="auto">
          <a:xfrm>
            <a:off x="285720" y="214290"/>
            <a:ext cx="8858280" cy="6753701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www.proza.ru/pics/2017/02/07/13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547603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00153" y="1214422"/>
            <a:ext cx="24787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Пётр на верфи </a:t>
            </a:r>
          </a:p>
          <a:p>
            <a:pPr algn="ctr"/>
            <a:r>
              <a:rPr lang="ru-RU" sz="2800" dirty="0" smtClean="0"/>
              <a:t>в Амстердаме.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4" name="Picture 2" descr="https://myrussia.life/upload/post/2018/12/29/8233/gallery/7033580-900-fix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4917"/>
            <a:ext cx="9144000" cy="51553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5929330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Строительство фрегата «Петр и Павел» на верфи. </a:t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85720" y="6143644"/>
            <a:ext cx="8858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16 ноября 1697 года фрегат «Петр и Павел» был спущен на воду. 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5778" name="Picture 2" descr="http://and-kin2008.narod.ru/fpip/0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0"/>
            <a:ext cx="8094543" cy="6304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28596" y="642918"/>
            <a:ext cx="821537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2800" dirty="0" smtClean="0"/>
              <a:t>В Нидерландах Пётр познакомился с голландской архитектурой и живописью, а затем пригласил в Россию зарубежных скульпторов и художников. Заказал картину Яну </a:t>
            </a:r>
            <a:r>
              <a:rPr lang="ru-RU" sz="2800" dirty="0" err="1" smtClean="0"/>
              <a:t>Тютекурену</a:t>
            </a:r>
            <a:r>
              <a:rPr lang="ru-RU" sz="2800" dirty="0" smtClean="0"/>
              <a:t>, а позже принял его на службу в Оружейную палату. </a:t>
            </a:r>
          </a:p>
          <a:p>
            <a:pPr indent="536575" algn="just"/>
            <a:r>
              <a:rPr lang="ru-RU" sz="2800" dirty="0" smtClean="0"/>
              <a:t>В расходных книгах Оружейной палаты упоминается следующее</a:t>
            </a:r>
            <a:r>
              <a:rPr lang="ru-RU" sz="2800" i="1" dirty="0" smtClean="0"/>
              <a:t>: «Дано арапу Яну </a:t>
            </a:r>
            <a:r>
              <a:rPr lang="ru-RU" sz="2800" i="1" dirty="0" err="1" smtClean="0"/>
              <a:t>Тютекурену</a:t>
            </a:r>
            <a:r>
              <a:rPr lang="ru-RU" sz="2800" i="1" dirty="0" smtClean="0"/>
              <a:t>, который принят в службу великого государя в Оружейную палату в живописцы, за дело стола, который он делал по приказу великих и полномочных послов </a:t>
            </a:r>
            <a:r>
              <a:rPr lang="ru-RU" sz="2800" i="1" dirty="0" err="1" smtClean="0"/>
              <a:t>остинскою</a:t>
            </a:r>
            <a:r>
              <a:rPr lang="ru-RU" sz="2800" i="1" dirty="0" smtClean="0"/>
              <a:t> работою, и за дерево и за ящик и за золото и за краски за медные пробои и кольца 44 ефимка».</a:t>
            </a:r>
            <a:endParaRPr lang="ru-RU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2" name="Picture 2" descr="https://i.pinimg.com/736x/f4/d8/5a/f4d85afff198a66aea6cb0a5d44fae04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20000"/>
          </a:blip>
          <a:srcRect/>
          <a:stretch>
            <a:fillRect/>
          </a:stretch>
        </p:blipFill>
        <p:spPr bwMode="auto">
          <a:xfrm>
            <a:off x="3786182" y="0"/>
            <a:ext cx="481263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1214422"/>
            <a:ext cx="35004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 Голландии Пётр </a:t>
            </a:r>
            <a:r>
              <a:rPr lang="el-GR" sz="2800" dirty="0" smtClean="0"/>
              <a:t>Ι</a:t>
            </a:r>
            <a:r>
              <a:rPr lang="ru-RU" sz="2800" dirty="0" smtClean="0"/>
              <a:t> </a:t>
            </a:r>
          </a:p>
          <a:p>
            <a:r>
              <a:rPr lang="ru-RU" sz="2800" dirty="0" smtClean="0"/>
              <a:t>в кабинете </a:t>
            </a:r>
          </a:p>
          <a:p>
            <a:r>
              <a:rPr lang="ru-RU" sz="2800" dirty="0" smtClean="0"/>
              <a:t>голландского собирателя </a:t>
            </a:r>
          </a:p>
          <a:p>
            <a:r>
              <a:rPr lang="ru-RU" sz="2800" dirty="0" smtClean="0"/>
              <a:t>редкостей </a:t>
            </a:r>
          </a:p>
          <a:p>
            <a:r>
              <a:rPr lang="ru-RU" sz="2800" dirty="0" smtClean="0"/>
              <a:t> Якова-де –Вильде.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 descr="Рисунки Марии Сибиллы Мериа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4286280" cy="609604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0" y="214290"/>
            <a:ext cx="4572000" cy="664371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3100" dirty="0" smtClean="0"/>
              <a:t>Через своих агентов он приобретает целые коллекции. Купил обширное анатомическое собрание знаменитого голландского анатома, медика и ботаника Фредерика </a:t>
            </a:r>
            <a:r>
              <a:rPr lang="ru-RU" sz="3100" dirty="0" err="1" smtClean="0"/>
              <a:t>Рюйша</a:t>
            </a:r>
            <a:r>
              <a:rPr lang="ru-RU" sz="3100" dirty="0" smtClean="0"/>
              <a:t>. Приобрел уникальное собрание рисунков немецкой художницы, гравера и энтомолога Марии </a:t>
            </a:r>
            <a:r>
              <a:rPr lang="ru-RU" sz="3100" dirty="0" err="1" smtClean="0"/>
              <a:t>Сибиллы</a:t>
            </a:r>
            <a:r>
              <a:rPr lang="ru-RU" sz="3100" dirty="0" smtClean="0"/>
              <a:t> </a:t>
            </a:r>
            <a:r>
              <a:rPr lang="ru-RU" sz="3100" dirty="0" err="1" smtClean="0"/>
              <a:t>Мериан</a:t>
            </a:r>
            <a:r>
              <a:rPr lang="ru-RU" sz="3100" dirty="0" smtClean="0"/>
              <a:t> — гигантские альбомы, по три рисунка на странице, исполненные с огромным мастерством и потрясающе научной точностью. Сегодня ее творческое наследие вызывает огромный интерес в Европе. А самая большая часть коллекции хранится у нас.</a:t>
            </a:r>
            <a:endParaRPr lang="ru-RU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Великое посольство – дипломатическая миссия России в западную Европу. 1697-1698гг.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4294967295"/>
          </p:nvPr>
        </p:nvSpPr>
        <p:spPr>
          <a:xfrm>
            <a:off x="428596" y="2000240"/>
            <a:ext cx="8143875" cy="4525963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sz="3600" b="1" dirty="0" smtClean="0"/>
              <a:t>Цели Великого посольства: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600" dirty="0" smtClean="0"/>
              <a:t>Создание широкой </a:t>
            </a:r>
            <a:r>
              <a:rPr lang="ru-RU" sz="3600" dirty="0" err="1" smtClean="0"/>
              <a:t>антитурецкой</a:t>
            </a:r>
            <a:r>
              <a:rPr lang="ru-RU" sz="3600" dirty="0" smtClean="0"/>
              <a:t> коалиции с участием морских держав – Англии и Голландии.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600" dirty="0" smtClean="0"/>
              <a:t>Приглашение на русскую службу иностранных специалистов.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3600" dirty="0" smtClean="0"/>
              <a:t>Знакомство царя с жизнью и порядками европейских стран.</a:t>
            </a:r>
          </a:p>
          <a:p>
            <a:pPr algn="just">
              <a:buNone/>
            </a:pPr>
            <a:r>
              <a:rPr lang="ru-RU" sz="3600" dirty="0" smtClean="0"/>
              <a:t>В составе посольства были 35 молодых дворян, ехавших в Европу учиться. </a:t>
            </a:r>
          </a:p>
          <a:p>
            <a:pPr algn="just">
              <a:buFont typeface="Wingdings" pitchFamily="2" charset="2"/>
              <a:buChar char="ü"/>
            </a:pPr>
            <a:endParaRPr lang="ru-RU" sz="3600" dirty="0" smtClean="0"/>
          </a:p>
          <a:p>
            <a:pPr algn="just">
              <a:buNone/>
            </a:pPr>
            <a:endParaRPr lang="ru-RU" sz="3600" dirty="0" smtClean="0"/>
          </a:p>
          <a:p>
            <a:pPr algn="just">
              <a:buNone/>
            </a:pP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s://kulturologia.ru/files/u23606/236062370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20000"/>
          </a:blip>
          <a:srcRect r="50714"/>
          <a:stretch>
            <a:fillRect/>
          </a:stretch>
        </p:blipFill>
        <p:spPr bwMode="auto">
          <a:xfrm>
            <a:off x="489209" y="785794"/>
            <a:ext cx="4069503" cy="507209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786314" y="285728"/>
            <a:ext cx="414340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По свидетельствам современников, Петр I не проводил в праздности и нескольких часов. Он вставал в 4 утра, чтобы успеть на верфь, в больницу, на лекцию или в ботанический сад.</a:t>
            </a:r>
          </a:p>
          <a:p>
            <a:r>
              <a:rPr lang="ru-RU" sz="2800" b="1" dirty="0" smtClean="0"/>
              <a:t>Интересно! </a:t>
            </a:r>
          </a:p>
          <a:p>
            <a:r>
              <a:rPr lang="ru-RU" sz="2800" dirty="0" smtClean="0"/>
              <a:t>Общественный уклад и государственное устройство царя особо не интересовали.</a:t>
            </a:r>
            <a:br>
              <a:rPr lang="ru-RU" sz="2800" dirty="0" smtClean="0"/>
            </a:br>
            <a:endParaRPr lang="ru-RU" sz="2800" dirty="0" smtClean="0"/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8C80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http://www.wikiznanie.ru/wikipedia/images/9/98/%D0%98%D0%B7%D0%BE%D0%B1%D1%80%D0%B0%D0%B6%D0%B5%D0%BD%D0%B8%D0%B5-%D0%9F%D0%B5%D1%82%D1%80%D0%B0-%D0%92%D0%B5%D0%BB%D0%B8%D0%BA%D0%BE%D0%B3%D0%BE-%D0%B2-%D0%93%D0%BE%D0%BB%D0%BB%D0%B0%D0%BD%D0%B4%D0%B8%D0%B8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10000"/>
          </a:blip>
          <a:srcRect/>
          <a:stretch>
            <a:fillRect/>
          </a:stretch>
        </p:blipFill>
        <p:spPr bwMode="auto">
          <a:xfrm>
            <a:off x="1" y="-13378"/>
            <a:ext cx="5286380" cy="68713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572132" y="214290"/>
            <a:ext cx="321467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Искусством голландцев в области строительства кораблей Петр был несколько разочарован: все мастера основывали работу лишь на личном опыте, не используя чертежей, без теоретической базы. За ней царь отправился в Англию.</a:t>
            </a:r>
          </a:p>
          <a:p>
            <a:r>
              <a:rPr lang="ru-RU" sz="2400" dirty="0" smtClean="0"/>
              <a:t>В Англии царь изучал теоретические основы кораблестроения. </a:t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https://avatars.mds.yandex.net/get-zen_doc/1245815/pub_5bd83ce368be0c00aa8b5663_5bd83cfe1d6b0a00ab5b72e9/scale_1200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894523"/>
            <a:ext cx="9144000" cy="59634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5984" y="1"/>
            <a:ext cx="4259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Посольство в Англии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https://images.aif.ru/011/545/0656c2d55be415d77ba749d58ebe023c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20000"/>
          </a:blip>
          <a:srcRect/>
          <a:stretch>
            <a:fillRect/>
          </a:stretch>
        </p:blipFill>
        <p:spPr bwMode="auto">
          <a:xfrm>
            <a:off x="1393009" y="2213833"/>
            <a:ext cx="6357982" cy="42220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384068"/>
            <a:ext cx="8676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6575" algn="just"/>
            <a:r>
              <a:rPr lang="ru-RU" sz="2800" dirty="0" smtClean="0"/>
              <a:t>В начале 1698 года Петр отправился в Англию. Там он пробыл около трех месяцев. В Лондоне Петр радушно был встречен королем, подарившим ему свою лучшую новенькую яхту.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https://cont.ws/uploads/pic/2017/1/x1600_8c3cad397e.jpg"/>
          <p:cNvPicPr>
            <a:picLocks noChangeAspect="1" noChangeArrowheads="1"/>
          </p:cNvPicPr>
          <p:nvPr/>
        </p:nvPicPr>
        <p:blipFill>
          <a:blip r:embed="rId3">
            <a:lum bright="-6000" contrast="30000"/>
          </a:blip>
          <a:srcRect/>
          <a:stretch>
            <a:fillRect/>
          </a:stretch>
        </p:blipFill>
        <p:spPr bwMode="auto">
          <a:xfrm>
            <a:off x="1" y="1"/>
            <a:ext cx="9144000" cy="54292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14290"/>
            <a:ext cx="9329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Даниэль  </a:t>
            </a:r>
            <a:r>
              <a:rPr lang="ru-RU" sz="2000" b="1" dirty="0" err="1" smtClean="0">
                <a:solidFill>
                  <a:schemeClr val="bg1"/>
                </a:solidFill>
              </a:rPr>
              <a:t>Маклиз</a:t>
            </a:r>
            <a:r>
              <a:rPr lang="ru-RU" sz="2000" b="1" dirty="0" smtClean="0">
                <a:solidFill>
                  <a:schemeClr val="bg1"/>
                </a:solidFill>
              </a:rPr>
              <a:t> « Пётр в </a:t>
            </a:r>
            <a:r>
              <a:rPr lang="ru-RU" sz="2000" b="1" dirty="0" err="1" smtClean="0">
                <a:solidFill>
                  <a:schemeClr val="bg1"/>
                </a:solidFill>
              </a:rPr>
              <a:t>Дептфорде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в</a:t>
            </a:r>
            <a:r>
              <a:rPr lang="ru-RU" sz="2000" b="1" dirty="0" smtClean="0">
                <a:solidFill>
                  <a:schemeClr val="bg1"/>
                </a:solidFill>
              </a:rPr>
              <a:t> 1698г.» Из собрания Лондонской галереи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50070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  </a:t>
            </a:r>
            <a:r>
              <a:rPr lang="ru-RU" sz="2400" dirty="0" err="1" smtClean="0"/>
              <a:t>Дептфорде</a:t>
            </a:r>
            <a:r>
              <a:rPr lang="ru-RU" sz="2400" dirty="0" smtClean="0"/>
              <a:t> на королевской верфи под руководством известного английского кораблестроителя и политика </a:t>
            </a:r>
            <a:r>
              <a:rPr lang="ru-RU" sz="2400" dirty="0" err="1" smtClean="0"/>
              <a:t>Энтони</a:t>
            </a:r>
            <a:r>
              <a:rPr lang="ru-RU" sz="2400" dirty="0" smtClean="0"/>
              <a:t> Дина (старшего) пополнил свое кораблестроительное образование.</a:t>
            </a:r>
            <a:br>
              <a:rPr lang="ru-RU" sz="2400" dirty="0" smtClean="0"/>
            </a:br>
            <a:r>
              <a:rPr lang="ru-RU" sz="2400" dirty="0" smtClean="0"/>
              <a:t> 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aria-art.ru/0/P/Pjotr%20I/67-1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-14067" y="0"/>
            <a:ext cx="915806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28572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sz="2400" b="1" dirty="0" smtClean="0"/>
              <a:t>Вместе с Вильгельмом III Оранским у</a:t>
            </a:r>
            <a:r>
              <a:rPr lang="ru-RU" sz="2400" dirty="0" smtClean="0"/>
              <a:t> </a:t>
            </a:r>
            <a:r>
              <a:rPr lang="ru-RU" sz="2400" b="1" dirty="0" smtClean="0"/>
              <a:t>острова Байта принимал участие в зрелище учебного морского сражения с 12 крупными кораблями. 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357957"/>
            <a:ext cx="8929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А. </a:t>
            </a:r>
            <a:r>
              <a:rPr lang="ru-RU" sz="2000" dirty="0" err="1" smtClean="0">
                <a:solidFill>
                  <a:schemeClr val="bg1"/>
                </a:solidFill>
              </a:rPr>
              <a:t>Сторк</a:t>
            </a:r>
            <a:r>
              <a:rPr lang="ru-RU" sz="2000" dirty="0" smtClean="0">
                <a:solidFill>
                  <a:schemeClr val="bg1"/>
                </a:solidFill>
              </a:rPr>
              <a:t>. Показательный бой на реке Эй в честь Петра I </a:t>
            </a:r>
            <a:br>
              <a:rPr lang="ru-RU" sz="2000" dirty="0" smtClean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" name="Picture 2" descr="https://kulturologia.ru/files/u23606/23606237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DDFDE"/>
              </a:clrFrom>
              <a:clrTo>
                <a:srgbClr val="DDDFDE">
                  <a:alpha val="0"/>
                </a:srgbClr>
              </a:clrTo>
            </a:clrChange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</a:blip>
          <a:srcRect r="50714"/>
          <a:stretch>
            <a:fillRect/>
          </a:stretch>
        </p:blipFill>
        <p:spPr bwMode="auto">
          <a:xfrm>
            <a:off x="214282" y="1071546"/>
            <a:ext cx="3429024" cy="4273826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500430" y="642918"/>
            <a:ext cx="5643570" cy="481171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    В Англии Петр I провел три месяца.</a:t>
            </a:r>
          </a:p>
          <a:p>
            <a:pPr>
              <a:buNone/>
            </a:pPr>
            <a:r>
              <a:rPr lang="ru-RU" sz="2400" dirty="0" smtClean="0"/>
              <a:t>     Он посетил парламент, но не согласился войти в зал заседаний и наблюдал за депутатами через слуховое окно на крыше.</a:t>
            </a:r>
          </a:p>
          <a:p>
            <a:pPr>
              <a:buNone/>
            </a:pPr>
            <a:r>
              <a:rPr lang="ru-RU" sz="2400" dirty="0" smtClean="0"/>
              <a:t>     Изучив устройство политической системы и сделал следующий вывод: </a:t>
            </a:r>
            <a:r>
              <a:rPr lang="ru-RU" sz="2400" i="1" dirty="0" smtClean="0"/>
              <a:t>«Весело слушать, когда подданные открыто говорят своему государю правду; вот чему надо учиться у англичан».</a:t>
            </a:r>
          </a:p>
          <a:p>
            <a:pPr>
              <a:buNone/>
            </a:pPr>
            <a:r>
              <a:rPr lang="ru-RU" sz="2400" dirty="0" smtClean="0"/>
              <a:t>    По свидетельству современников, царь не понял как работает парламент и не заинтересовался им.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://bigslide.ru/images/25/24253/960/img25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10000"/>
          </a:blip>
          <a:srcRect t="12500" r="37500" b="26041"/>
          <a:stretch>
            <a:fillRect/>
          </a:stretch>
        </p:blipFill>
        <p:spPr bwMode="auto">
          <a:xfrm>
            <a:off x="-1" y="-50038"/>
            <a:ext cx="9144001" cy="69080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6207" y="6000768"/>
            <a:ext cx="9015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Зал заседаний палаты общин британского парламента  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https://ds04.infourok.ru/uploads/ex/021c/0016d1f3-acc4a22a/img27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99"/>
              </a:clrFrom>
              <a:clrTo>
                <a:srgbClr val="FEFF99">
                  <a:alpha val="0"/>
                </a:srgbClr>
              </a:clrTo>
            </a:clrChange>
          </a:blip>
          <a:srcRect t="11828" r="806" b="3225"/>
          <a:stretch>
            <a:fillRect/>
          </a:stretch>
        </p:blipFill>
        <p:spPr bwMode="auto">
          <a:xfrm>
            <a:off x="214282" y="428604"/>
            <a:ext cx="8715436" cy="55007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43042" y="5929330"/>
            <a:ext cx="6999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Тогда же пришло сообщение о восстании стрельцов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https://im.kommersant.ru/Issues.photo/CorpUA/2013/08/28/KKI_015319_02512_1_t218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lum bright="10000" contrast="10000"/>
          </a:blip>
          <a:srcRect/>
          <a:stretch>
            <a:fillRect/>
          </a:stretch>
        </p:blipFill>
        <p:spPr bwMode="auto">
          <a:xfrm>
            <a:off x="0" y="-11316"/>
            <a:ext cx="4786314" cy="69371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72066" y="285728"/>
            <a:ext cx="38576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Петр Великий в Вене у императора Леопольда.</a:t>
            </a:r>
          </a:p>
          <a:p>
            <a:endParaRPr lang="ru-RU" sz="2800" dirty="0" smtClean="0"/>
          </a:p>
          <a:p>
            <a:r>
              <a:rPr lang="ru-RU" sz="2800" dirty="0" smtClean="0"/>
              <a:t>Встреченный императором Леопольдом очень радушно, он осматривал Вену, а между тем деятельно шли переговоры русских и венских дипломатов в войне с турками.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5518707" y="934582"/>
            <a:ext cx="2928958" cy="49292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    Сам Пётр находился в составе посольства инкогнито под именем Петра Михайлова. </a:t>
            </a:r>
            <a:endParaRPr lang="ru-RU" sz="3200" dirty="0"/>
          </a:p>
        </p:txBody>
      </p:sp>
      <p:pic>
        <p:nvPicPr>
          <p:cNvPr id="5" name="Picture 2" descr="https://fs01.infourok.ru/images/doc/31/39925/img10.jpg"/>
          <p:cNvPicPr>
            <a:picLocks noChangeAspect="1" noChangeArrowheads="1"/>
          </p:cNvPicPr>
          <p:nvPr/>
        </p:nvPicPr>
        <p:blipFill>
          <a:blip r:embed="rId3"/>
          <a:srcRect l="50693" t="21111" r="4274" b="4444"/>
          <a:stretch>
            <a:fillRect/>
          </a:stretch>
        </p:blipFill>
        <p:spPr bwMode="auto">
          <a:xfrm>
            <a:off x="642910" y="197158"/>
            <a:ext cx="4714908" cy="5845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428596" y="6143644"/>
            <a:ext cx="5542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Паспорт  Петра </a:t>
            </a:r>
            <a:r>
              <a:rPr lang="el-GR" sz="2400" dirty="0" smtClean="0"/>
              <a:t>Ι</a:t>
            </a:r>
            <a:r>
              <a:rPr lang="ru-RU" sz="2400" dirty="0" smtClean="0"/>
              <a:t> для поездки за границу.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 descr="Г. Кнеллер. Портрет Петр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0"/>
            <a:ext cx="4144191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72066" y="6072206"/>
            <a:ext cx="3750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Г. </a:t>
            </a:r>
            <a:r>
              <a:rPr lang="ru-RU" sz="2400" dirty="0" err="1" smtClean="0"/>
              <a:t>Кнеллер</a:t>
            </a:r>
            <a:r>
              <a:rPr lang="ru-RU" sz="2400" dirty="0" smtClean="0"/>
              <a:t>. Портрет Петра </a:t>
            </a:r>
            <a:r>
              <a:rPr lang="el-GR" sz="2400" dirty="0" smtClean="0"/>
              <a:t>Ι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642918"/>
            <a:ext cx="364330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/>
              <a:t>С удивлением и досадой видел Петр, что австрийские политики не только не разделяют его завоевательных видов на Турцию. Петр убедился, что коалиция против турок, о которой он мечтал, невозможна, что следует и России мириться с Турцией, если она не хочет воевать с нею один на один.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071934" y="285728"/>
            <a:ext cx="507206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/>
              <a:t>Дамы отмечали приятную наружность русского царя, но при этом жаловались на отсутствие у него хороших манер. «Царь — высокий мужчина с прекрасным лицом, хорошо сложен, с большой быстротой ума, в ответах скор и </a:t>
            </a:r>
            <a:r>
              <a:rPr lang="ru-RU" sz="2600" dirty="0" err="1" smtClean="0"/>
              <a:t>определителен</a:t>
            </a:r>
            <a:r>
              <a:rPr lang="ru-RU" sz="2600" dirty="0" smtClean="0"/>
              <a:t>, жаль только, что ему недостает при таких природных выгодах полной светской утонченности», — писала принцесса пфальцская София Ганноверская.</a:t>
            </a:r>
            <a:endParaRPr lang="ru-RU" sz="2600" dirty="0"/>
          </a:p>
        </p:txBody>
      </p:sp>
      <p:pic>
        <p:nvPicPr>
          <p:cNvPr id="56322" name="Picture 2" descr="София Ганноверская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0"/>
            <a:ext cx="3571900" cy="4223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500562" y="357166"/>
            <a:ext cx="414340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 пути домой Пётр встретился с Фридрихом Августом I Саксонским, он же Август II Польский.</a:t>
            </a:r>
            <a:br>
              <a:rPr lang="ru-RU" sz="2400" dirty="0" smtClean="0"/>
            </a:br>
            <a:r>
              <a:rPr lang="ru-RU" sz="2400" dirty="0" smtClean="0"/>
              <a:t>Монархи провели беседу без свидетелей пришли к единому мнению, что Швеция, господствующая в Прибалтике — общий враг.</a:t>
            </a:r>
            <a:br>
              <a:rPr lang="ru-RU" sz="2400" dirty="0" smtClean="0"/>
            </a:br>
            <a:r>
              <a:rPr lang="ru-RU" sz="2400" dirty="0" smtClean="0"/>
              <a:t>Устная договорённость монарших особ о "крепкой дружбе", выросла впоследствии в </a:t>
            </a:r>
            <a:r>
              <a:rPr lang="ru-RU" sz="2400" dirty="0" err="1" smtClean="0"/>
              <a:t>антишведский</a:t>
            </a:r>
            <a:r>
              <a:rPr lang="ru-RU" sz="2400" dirty="0" smtClean="0"/>
              <a:t> Северный союз. Кроме России и Речи </a:t>
            </a:r>
            <a:r>
              <a:rPr lang="ru-RU" sz="2400" dirty="0" err="1" smtClean="0"/>
              <a:t>Посполитой</a:t>
            </a:r>
            <a:r>
              <a:rPr lang="ru-RU" sz="2400" dirty="0" smtClean="0"/>
              <a:t> туда вошли Саксония и Дания.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6146" name="Picture 2" descr="https://milady-24.ru/uploads/articles/119/3-gercog-Fridrih-Avgust-I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74284"/>
            <a:ext cx="4000528" cy="5340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Петр 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10000"/>
          </a:blip>
          <a:srcRect l="5813" r="8139"/>
          <a:stretch>
            <a:fillRect/>
          </a:stretch>
        </p:blipFill>
        <p:spPr bwMode="auto">
          <a:xfrm>
            <a:off x="0" y="285728"/>
            <a:ext cx="5286412" cy="628651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214942" y="285728"/>
            <a:ext cx="392905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25 августа 1698 года </a:t>
            </a:r>
            <a:r>
              <a:rPr lang="ru-RU" sz="2400" dirty="0" err="1" smtClean="0"/>
              <a:t>ПетрI</a:t>
            </a:r>
            <a:r>
              <a:rPr lang="ru-RU" sz="2400" dirty="0" smtClean="0"/>
              <a:t>  прибыл в Москву. </a:t>
            </a:r>
          </a:p>
          <a:p>
            <a:endParaRPr lang="ru-RU" sz="2400" dirty="0" smtClean="0"/>
          </a:p>
          <a:p>
            <a:r>
              <a:rPr lang="ru-RU" sz="2400" dirty="0" smtClean="0"/>
              <a:t>Великое посольство завершилось не только и не столько достигнутыми договоренностями – царь осознал, что не отвлеченными идеалами руководствуются европейцы при поддержке тех или иных держав, а скорее собственной практической пользой.</a:t>
            </a:r>
          </a:p>
          <a:p>
            <a:endParaRPr lang="ru-RU" sz="2400" dirty="0" smtClean="0"/>
          </a:p>
          <a:p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6168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4282" y="642918"/>
            <a:ext cx="87154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Не удалось найти достаточно союзников для войны против Турции, но наметился Северный союз Речи </a:t>
            </a:r>
            <a:r>
              <a:rPr lang="ru-RU" sz="2400" dirty="0" err="1" smtClean="0"/>
              <a:t>Посполитой</a:t>
            </a:r>
            <a:r>
              <a:rPr lang="ru-RU" sz="2400" dirty="0" smtClean="0"/>
              <a:t>, Дании, Саксонии и Русского царства против Швеции.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Петра I не пустили для осмотра крепости в Риге, что он впоследствии использовал как повод для начала </a:t>
            </a:r>
            <a:r>
              <a:rPr lang="ru-RU" sz="2400" b="1" i="1" dirty="0" smtClean="0"/>
              <a:t>войны со Швецией</a:t>
            </a:r>
            <a:r>
              <a:rPr lang="ru-RU" sz="2400" dirty="0" smtClean="0"/>
              <a:t>, назвав такое отношение «личной обидой».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В Пруссии Петр I обучился артиллерийскому делу, в Голландии и Великобритании — кораблестроению. Ознакомился с культурой передовых европейских государств.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Возвращаясь из Великого посольства Петр I привез с собой нанятых в различных странах инженеров, ремесленников, архитекторов, оружейников и др. специалистов.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. Для русской армии приобрели 10 тыс. ружей, 5 тыс. мушкетов, 3,2 тыс. штыков, корабельное, морское снаряжение и прочее.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О кораблях, верфях и флоте Пётр узнал практически всё.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Итоги и результаты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4929198"/>
            <a:ext cx="8501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dirty="0" smtClean="0"/>
              <a:t>В августе 1698 года Петр вернулся домой, в Россию. В ту самую страну, которая разительно отличалась от Европы и не была ему люба. Первым делом царь начал резать бороды приближенным боярам и переодевать их в европейское платье. А затем он начал жестокую расправу над стрельцами-бунтовщиками и даже над членами их семей. Петр I начал реформировать Россию по европейскому образцу. </a:t>
            </a:r>
            <a:r>
              <a:rPr lang="ru-RU" b="1" dirty="0" smtClean="0"/>
              <a:t>Окно в Европу было прорублено.</a:t>
            </a:r>
            <a:endParaRPr lang="ru-RU" dirty="0"/>
          </a:p>
        </p:txBody>
      </p:sp>
      <p:pic>
        <p:nvPicPr>
          <p:cNvPr id="21506" name="Picture 2" descr="https://avatars.mds.yandex.net/get-zen_doc/41204/pub_5a6d40b979885e80edb874f0_5a6d58dca936f43aa00ed979/scale_2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8"/>
            <a:ext cx="7894260" cy="4542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5720" y="214290"/>
            <a:ext cx="86439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Россия сменит внешнеполитический курс. </a:t>
            </a:r>
          </a:p>
          <a:p>
            <a:r>
              <a:rPr lang="ru-RU" sz="3200" dirty="0" smtClean="0"/>
              <a:t>Забыв ненадолго о войне с Османской Турецкой империей, Пётр переключится на борьбу со Швецией.</a:t>
            </a:r>
          </a:p>
          <a:p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/>
          </a:p>
          <a:p>
            <a:endParaRPr lang="ru-RU" sz="3200" dirty="0" smtClean="0"/>
          </a:p>
        </p:txBody>
      </p:sp>
      <p:pic>
        <p:nvPicPr>
          <p:cNvPr id="6" name="Picture 2" descr="https://pbs.twimg.com/media/D-HtlUwVUAACofy.jpg:large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0" y="2250640"/>
            <a:ext cx="9144000" cy="46073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  Составил: Жданова Е.Г – преподаватель МБУДОСК ДХШ.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473878" y="6237312"/>
            <a:ext cx="219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. </a:t>
            </a:r>
            <a:r>
              <a:rPr lang="ru-RU" dirty="0" err="1" smtClean="0"/>
              <a:t>Вилючинск</a:t>
            </a:r>
            <a:r>
              <a:rPr lang="ru-RU" dirty="0" smtClean="0"/>
              <a:t>, 2020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https://slide-share.ru/slide/3511930.jpeg"/>
          <p:cNvPicPr>
            <a:picLocks noChangeAspect="1" noChangeArrowheads="1"/>
          </p:cNvPicPr>
          <p:nvPr/>
        </p:nvPicPr>
        <p:blipFill>
          <a:blip r:embed="rId3"/>
          <a:srcRect l="3125" r="35937"/>
          <a:stretch>
            <a:fillRect/>
          </a:stretch>
        </p:blipFill>
        <p:spPr bwMode="auto">
          <a:xfrm>
            <a:off x="0" y="0"/>
            <a:ext cx="557216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842133" y="1052736"/>
            <a:ext cx="30003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Пётр </a:t>
            </a:r>
            <a:r>
              <a:rPr lang="el-GR" sz="2400" dirty="0" smtClean="0"/>
              <a:t>Ι</a:t>
            </a:r>
            <a:r>
              <a:rPr lang="ru-RU" sz="2400" dirty="0" smtClean="0"/>
              <a:t> в иноземном наряде </a:t>
            </a:r>
          </a:p>
          <a:p>
            <a:r>
              <a:rPr lang="ru-RU" sz="2400" dirty="0" smtClean="0"/>
              <a:t>перед  своей матерью  царицей Натальей и патриархом Андрианом и учителем Зотовым.</a:t>
            </a:r>
          </a:p>
          <a:p>
            <a:endParaRPr lang="ru-RU" sz="2400" dirty="0" smtClean="0"/>
          </a:p>
          <a:p>
            <a:r>
              <a:rPr lang="ru-RU" sz="2400" dirty="0" smtClean="0"/>
              <a:t>Художник </a:t>
            </a:r>
            <a:r>
              <a:rPr lang="ru-RU" sz="2400" dirty="0" err="1" smtClean="0"/>
              <a:t>Н.Неврев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0" name="Picture 2" descr="https://poznayka.org/baza1/511379935576.files/image006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6704856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9508" y="1196752"/>
            <a:ext cx="23042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Маршрут Великого посольства: Рига,</a:t>
            </a:r>
          </a:p>
          <a:p>
            <a:r>
              <a:rPr lang="ru-RU" sz="2400" dirty="0" smtClean="0"/>
              <a:t>Курляндия, Бранденбург, Голландия, </a:t>
            </a:r>
          </a:p>
          <a:p>
            <a:r>
              <a:rPr lang="ru-RU" sz="2400" dirty="0" smtClean="0"/>
              <a:t>Англия, Австрия, Польша.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57158" y="357166"/>
            <a:ext cx="8143932" cy="6215106"/>
          </a:xfrm>
        </p:spPr>
        <p:txBody>
          <a:bodyPr>
            <a:normAutofit/>
          </a:bodyPr>
          <a:lstStyle/>
          <a:p>
            <a:pPr algn="just"/>
            <a:r>
              <a:rPr lang="ru-RU" sz="3200" b="1" dirty="0" smtClean="0"/>
              <a:t>Возглавили посольство</a:t>
            </a:r>
            <a:r>
              <a:rPr lang="ru-RU" sz="3200" dirty="0" smtClean="0"/>
              <a:t>: Фёдор Головин- глава Посольского приказа, Франц </a:t>
            </a:r>
            <a:r>
              <a:rPr lang="ru-RU" sz="3200" dirty="0" err="1" smtClean="0"/>
              <a:t>Лефорт-великий</a:t>
            </a:r>
            <a:r>
              <a:rPr lang="ru-RU" sz="3200" dirty="0" smtClean="0"/>
              <a:t> посол, </a:t>
            </a:r>
            <a:r>
              <a:rPr lang="ru-RU" sz="3200" dirty="0" err="1" smtClean="0"/>
              <a:t>Прокофий</a:t>
            </a:r>
            <a:r>
              <a:rPr lang="ru-RU" sz="3200" dirty="0" smtClean="0"/>
              <a:t> Возницын – думный дьяк.</a:t>
            </a:r>
          </a:p>
          <a:p>
            <a:pPr algn="just"/>
            <a:r>
              <a:rPr lang="ru-RU" sz="3200" b="1" dirty="0" smtClean="0"/>
              <a:t>Были нарушены стародавние традиции</a:t>
            </a:r>
            <a:r>
              <a:rPr lang="ru-RU" sz="3200" dirty="0" smtClean="0"/>
              <a:t>: не позволяющие посещать другие страны.</a:t>
            </a:r>
          </a:p>
          <a:p>
            <a:pPr algn="just"/>
            <a:r>
              <a:rPr lang="ru-RU" sz="3200" b="1" dirty="0" smtClean="0"/>
              <a:t>Маршрут</a:t>
            </a:r>
            <a:r>
              <a:rPr lang="ru-RU" sz="3200" dirty="0" smtClean="0"/>
              <a:t>: Рига, Курляндия, </a:t>
            </a:r>
            <a:r>
              <a:rPr lang="ru-RU" sz="3200" dirty="0" err="1" smtClean="0"/>
              <a:t>Брандербург</a:t>
            </a:r>
            <a:r>
              <a:rPr lang="ru-RU" sz="3200" dirty="0" smtClean="0"/>
              <a:t>, Голландия, Англия, Австрия, Польша.</a:t>
            </a:r>
          </a:p>
          <a:p>
            <a:pPr algn="just"/>
            <a:r>
              <a:rPr lang="ru-RU" sz="3200" b="1" dirty="0" smtClean="0"/>
              <a:t>Состав</a:t>
            </a:r>
            <a:r>
              <a:rPr lang="ru-RU" sz="3200" dirty="0" smtClean="0"/>
              <a:t>: 250 человек, 1000 саней.</a:t>
            </a:r>
          </a:p>
          <a:p>
            <a:pPr algn="just"/>
            <a:r>
              <a:rPr lang="ru-RU" sz="3200" dirty="0" smtClean="0"/>
              <a:t>Прервано посольство из-за стрелецкого бунта.</a:t>
            </a:r>
          </a:p>
          <a:p>
            <a:pPr algn="just">
              <a:buNone/>
            </a:pPr>
            <a:endParaRPr lang="ru-RU" sz="3200" dirty="0" smtClean="0"/>
          </a:p>
          <a:p>
            <a:pPr algn="just">
              <a:buNone/>
            </a:pP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8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6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88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4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>
            <a:lum bright="8000" contrast="6000"/>
          </a:blip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121442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Фёдор Алексеевич Головин</a:t>
            </a:r>
            <a:br>
              <a:rPr lang="ru-RU" sz="3200" dirty="0" smtClean="0"/>
            </a:br>
            <a:r>
              <a:rPr lang="ru-RU" sz="2700" dirty="0" smtClean="0"/>
              <a:t>(1650-1706)</a:t>
            </a:r>
            <a:endParaRPr lang="ru-RU" sz="27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929190" y="1214422"/>
            <a:ext cx="4000528" cy="542928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 Русский дипломат, государственный деятель, генерал-адмирал, граф. Происходил из старинного рода. Был вторым послом Великого посольства в Западную Европу. </a:t>
            </a:r>
          </a:p>
          <a:p>
            <a:pPr>
              <a:buNone/>
            </a:pPr>
            <a:r>
              <a:rPr lang="ru-RU" dirty="0" smtClean="0"/>
              <a:t>      В 1697-1700г.г. в период первых реформ вошёл в число ближайших соратников Петра </a:t>
            </a:r>
            <a:r>
              <a:rPr lang="el-GR" dirty="0" smtClean="0"/>
              <a:t>Ι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  Энергично участвовал в создании русского флота. Совместно с царём вёл секретные переговоры от заключении мира с Данией и Саксонией.</a:t>
            </a:r>
          </a:p>
          <a:p>
            <a:pPr>
              <a:buNone/>
            </a:pPr>
            <a:r>
              <a:rPr lang="ru-RU" dirty="0" smtClean="0"/>
              <a:t>       В 1699г. Был назначен начальником Военно-морского приказа.</a:t>
            </a:r>
            <a:endParaRPr lang="ru-RU" dirty="0"/>
          </a:p>
        </p:txBody>
      </p:sp>
      <p:pic>
        <p:nvPicPr>
          <p:cNvPr id="41986" name="Picture 2" descr="https://i.pinimg.com/originals/44/94/5a/44945ae822f53ee41fa98d2593c1052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642918"/>
            <a:ext cx="4986531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красивый для фотошопа темный - подборка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00562" y="274638"/>
            <a:ext cx="4429156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Франц  Яковлевич Лефорт</a:t>
            </a:r>
            <a:br>
              <a:rPr lang="ru-RU" sz="3200" dirty="0" smtClean="0"/>
            </a:br>
            <a:r>
              <a:rPr lang="ru-RU" sz="3200" dirty="0" smtClean="0"/>
              <a:t>(1656-1699г.)</a:t>
            </a:r>
            <a:endParaRPr lang="ru-RU" sz="32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714876" y="1357298"/>
            <a:ext cx="3900486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      Военный деятель, выходец из швейцарской купеческой семьи.</a:t>
            </a:r>
          </a:p>
          <a:p>
            <a:pPr>
              <a:buNone/>
            </a:pPr>
            <a:r>
              <a:rPr lang="ru-RU" sz="2400" dirty="0" smtClean="0"/>
              <a:t>       Близкий друг Петра </a:t>
            </a:r>
            <a:r>
              <a:rPr lang="el-GR" sz="2400" dirty="0" smtClean="0"/>
              <a:t>Ι</a:t>
            </a:r>
            <a:r>
              <a:rPr lang="ru-RU" sz="2400" dirty="0" smtClean="0"/>
              <a:t> с 1689г.</a:t>
            </a:r>
          </a:p>
          <a:p>
            <a:pPr>
              <a:buNone/>
            </a:pPr>
            <a:r>
              <a:rPr lang="ru-RU" sz="2400" dirty="0" smtClean="0"/>
              <a:t>      В 1695г. Получил звание адмирала. Во время Азовских походов командовал русским флотом.</a:t>
            </a:r>
          </a:p>
          <a:p>
            <a:pPr>
              <a:buNone/>
            </a:pPr>
            <a:r>
              <a:rPr lang="ru-RU" sz="2400" dirty="0" smtClean="0"/>
              <a:t>       В 1697-1698годах  был одним из руководителей Великого посольства.</a:t>
            </a:r>
            <a:endParaRPr lang="ru-RU" sz="2400" dirty="0"/>
          </a:p>
        </p:txBody>
      </p:sp>
      <p:pic>
        <p:nvPicPr>
          <p:cNvPr id="40962" name="Picture 2" descr="https://proexpress.com.ua/wp-content/uploads/2019/10/kukujskaya-tcaritca-vozlyublennaya-petra-i-i-lyubovnitca-leforta-tragediya-blistatelnoj-anni-mons_8733652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71546"/>
            <a:ext cx="4500562" cy="5527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959</Words>
  <Application>Microsoft Office PowerPoint</Application>
  <PresentationFormat>Экран (4:3)</PresentationFormat>
  <Paragraphs>106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Calibri</vt:lpstr>
      <vt:lpstr>Wingdings</vt:lpstr>
      <vt:lpstr>Тема Office</vt:lpstr>
      <vt:lpstr>Великое посольство Петра Ι (1697-1698 гг.)</vt:lpstr>
      <vt:lpstr>Презентация PowerPoint</vt:lpstr>
      <vt:lpstr>Великое посольство – дипломатическая миссия России в западную Европу. 1697-1698гг. </vt:lpstr>
      <vt:lpstr>Презентация PowerPoint</vt:lpstr>
      <vt:lpstr>Презентация PowerPoint</vt:lpstr>
      <vt:lpstr>Презентация PowerPoint</vt:lpstr>
      <vt:lpstr>Презентация PowerPoint</vt:lpstr>
      <vt:lpstr>Фёдор Алексеевич Головин (1650-1706)</vt:lpstr>
      <vt:lpstr>Франц  Яковлевич Лефорт (1656-1699г.)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и результаты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Великое посольство Петра Ι</dc:title>
  <dc:creator>Алёна</dc:creator>
  <cp:lastModifiedBy>1</cp:lastModifiedBy>
  <cp:revision>73</cp:revision>
  <dcterms:created xsi:type="dcterms:W3CDTF">2020-02-01T17:23:45Z</dcterms:created>
  <dcterms:modified xsi:type="dcterms:W3CDTF">2020-02-26T22:49:18Z</dcterms:modified>
</cp:coreProperties>
</file>